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256" r:id="rId5"/>
    <p:sldId id="310" r:id="rId6"/>
    <p:sldId id="312" r:id="rId7"/>
    <p:sldId id="313" r:id="rId8"/>
    <p:sldId id="309" r:id="rId9"/>
    <p:sldId id="311" r:id="rId10"/>
    <p:sldId id="257" r:id="rId11"/>
    <p:sldId id="330" r:id="rId12"/>
    <p:sldId id="328" r:id="rId13"/>
    <p:sldId id="331" r:id="rId14"/>
    <p:sldId id="332" r:id="rId15"/>
    <p:sldId id="316" r:id="rId16"/>
    <p:sldId id="314" r:id="rId17"/>
    <p:sldId id="326" r:id="rId18"/>
    <p:sldId id="336" r:id="rId19"/>
    <p:sldId id="321" r:id="rId20"/>
    <p:sldId id="323" r:id="rId21"/>
    <p:sldId id="315" r:id="rId22"/>
    <p:sldId id="325" r:id="rId23"/>
    <p:sldId id="322" r:id="rId24"/>
    <p:sldId id="327" r:id="rId25"/>
    <p:sldId id="320" r:id="rId26"/>
    <p:sldId id="333" r:id="rId27"/>
    <p:sldId id="317" r:id="rId28"/>
    <p:sldId id="324" r:id="rId29"/>
    <p:sldId id="318" r:id="rId30"/>
    <p:sldId id="329" r:id="rId31"/>
    <p:sldId id="319" r:id="rId32"/>
    <p:sldId id="337" r:id="rId33"/>
    <p:sldId id="338" r:id="rId34"/>
    <p:sldId id="340" r:id="rId35"/>
    <p:sldId id="339" r:id="rId36"/>
    <p:sldId id="341" r:id="rId3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34" autoAdjust="0"/>
    <p:restoredTop sz="95161" autoAdjust="0"/>
  </p:normalViewPr>
  <p:slideViewPr>
    <p:cSldViewPr snapToGrid="0" showGuides="1">
      <p:cViewPr varScale="1">
        <p:scale>
          <a:sx n="128" d="100"/>
          <a:sy n="128" d="100"/>
        </p:scale>
        <p:origin x="76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11/1/21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285EDBBA-7C21-1841-8A84-3DD1FFDDA8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7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6">
            <a:extLst>
              <a:ext uri="{FF2B5EF4-FFF2-40B4-BE49-F238E27FC236}">
                <a16:creationId xmlns:a16="http://schemas.microsoft.com/office/drawing/2014/main" id="{8A96DDC5-27DB-5241-AE83-9D902E61A1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56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pics.anl.gov/base/R7-0/4-docs/RecordReference.html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ntrolssoftware.sns.ornl.gov/etherip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Allen-Bradley PLCs and EPICS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r>
              <a:rPr lang="en-US" dirty="0"/>
              <a:t>Oct. 2021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B2E9-6EB7-1247-977F-A008E265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97149-0CD7-A649-AEA6-59261844A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937106"/>
            <a:ext cx="11419468" cy="532922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﻿# Read changing number (call a few times to see changes)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PR1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Same, but whole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(compare time to single element read)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-a 40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Try reading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too much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-a 41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PR1</a:t>
            </a:r>
          </a:p>
          <a:p>
            <a:pPr marL="0" indent="0">
              <a:buNone/>
            </a:pP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Show protocol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-v 10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PR1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array elements, then read whole array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-w 40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ER1[1]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</a:t>
            </a: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-w 42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ER1[2]</a:t>
            </a:r>
            <a:b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160.91.233.45 -a 40 ER1</a:t>
            </a: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498C-4985-5F44-8CF1-958DA957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EPICS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A077-3238-2945-82C1-4D5B7BC1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20" y="1103183"/>
            <a:ext cx="8584809" cy="443700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﻿# Run like this: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#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eipIoc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-p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my_plc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=160.91.233.45 -d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plc.db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record(ai, "number1")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field(DTYP, "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EtherIP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field(INP,  "@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my_plc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PR1[0]")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field(SCAN, "1 second")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AEEBB-C675-8341-9FB5-BD893BAE8F80}"/>
              </a:ext>
            </a:extLst>
          </p:cNvPr>
          <p:cNvSpPr txBox="1"/>
          <p:nvPr/>
        </p:nvSpPr>
        <p:spPr>
          <a:xfrm>
            <a:off x="8238564" y="3321686"/>
            <a:ext cx="3318331" cy="18374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IOC console: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help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dbl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dbpr</a:t>
            </a:r>
            <a:r>
              <a:rPr lang="en-US" dirty="0">
                <a:latin typeface="+mn-lt"/>
              </a:rPr>
              <a:t> number1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﻿</a:t>
            </a:r>
            <a:r>
              <a:rPr lang="en-US" dirty="0" err="1">
                <a:latin typeface="+mn-lt"/>
              </a:rPr>
              <a:t>drvEtherIP_dump</a:t>
            </a:r>
            <a:endParaRPr lang="en-US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﻿</a:t>
            </a:r>
            <a:r>
              <a:rPr lang="en-US" dirty="0" err="1">
                <a:latin typeface="+mn-lt"/>
              </a:rPr>
              <a:t>drvEtherIP_report</a:t>
            </a:r>
            <a:r>
              <a:rPr lang="en-US" dirty="0">
                <a:latin typeface="+mn-lt"/>
              </a:rPr>
              <a:t> 10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EIP_verbosity</a:t>
            </a:r>
            <a:r>
              <a:rPr lang="en-US" dirty="0">
                <a:latin typeface="+mn-lt"/>
              </a:rPr>
              <a:t>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5B-63AF-5544-9FBB-D17B03836B22}"/>
              </a:ext>
            </a:extLst>
          </p:cNvPr>
          <p:cNvSpPr txBox="1"/>
          <p:nvPr/>
        </p:nvSpPr>
        <p:spPr>
          <a:xfrm>
            <a:off x="8238564" y="5624360"/>
            <a:ext cx="3318331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other terminal: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c</a:t>
            </a:r>
            <a:r>
              <a:rPr lang="en-US" dirty="0" err="1">
                <a:latin typeface="+mn-lt"/>
              </a:rPr>
              <a:t>amonitor</a:t>
            </a:r>
            <a:r>
              <a:rPr lang="en-US" dirty="0">
                <a:latin typeface="+mn-lt"/>
              </a:rPr>
              <a:t> number1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9F4E9-87AA-7543-B2A3-FD6D713AB0F8}"/>
              </a:ext>
            </a:extLst>
          </p:cNvPr>
          <p:cNvSpPr txBox="1"/>
          <p:nvPr/>
        </p:nvSpPr>
        <p:spPr>
          <a:xfrm>
            <a:off x="884583" y="5933661"/>
            <a:ext cx="425469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See also VM in /</a:t>
            </a:r>
            <a:r>
              <a:rPr lang="en-US" dirty="0" err="1">
                <a:latin typeface="+mn-lt"/>
              </a:rPr>
              <a:t>ics</a:t>
            </a:r>
            <a:r>
              <a:rPr lang="en-US" dirty="0">
                <a:latin typeface="+mn-lt"/>
              </a:rPr>
              <a:t>/examples/15_plc</a:t>
            </a:r>
          </a:p>
        </p:txBody>
      </p:sp>
    </p:spTree>
    <p:extLst>
      <p:ext uri="{BB962C8B-B14F-4D97-AF65-F5344CB8AC3E}">
        <p14:creationId xmlns:p14="http://schemas.microsoft.com/office/powerpoint/2010/main" val="20538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26B174E-8B6B-7540-B695-A928C3CF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Starting the IOC: Development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4ED07423-7BD6-DA47-87E7-24B6B0B12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1" y="1354138"/>
            <a:ext cx="8748713" cy="46783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Type this on one line:</a:t>
            </a:r>
          </a:p>
          <a:p>
            <a:pPr marL="0" indent="0">
              <a:buNone/>
            </a:pP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eipIoc</a:t>
            </a: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-p my_plc=10.1.2.47</a:t>
            </a: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–m "P=MyPrefix,N=2"</a:t>
            </a: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–d example.db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12FDD09C-FB61-3742-9EBC-74933F7BD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842964"/>
            <a:ext cx="3709988" cy="585787"/>
          </a:xfrm>
          <a:prstGeom prst="wedgeRoundRectCallout">
            <a:avLst>
              <a:gd name="adj1" fmla="val -142931"/>
              <a:gd name="adj2" fmla="val 256000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‘</a:t>
            </a:r>
            <a:r>
              <a:rPr lang="en-US" altLang="ja-JP" sz="1800" b="0">
                <a:solidFill>
                  <a:schemeClr val="tx1"/>
                </a:solidFill>
              </a:rPr>
              <a:t>softIoc</a:t>
            </a:r>
            <a:r>
              <a:rPr lang="en-US" altLang="en-US" sz="1800" b="0">
                <a:solidFill>
                  <a:schemeClr val="tx1"/>
                </a:solidFill>
              </a:rPr>
              <a:t>’</a:t>
            </a:r>
            <a:r>
              <a:rPr lang="en-US" altLang="ja-JP" sz="1800" b="0">
                <a:solidFill>
                  <a:schemeClr val="tx1"/>
                </a:solidFill>
              </a:rPr>
              <a:t> with EtherIP built in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A09A588-2823-0F41-8B02-F21FCEAD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1716088"/>
            <a:ext cx="3709988" cy="1339850"/>
          </a:xfrm>
          <a:prstGeom prst="wedgeRoundRectCallout">
            <a:avLst>
              <a:gd name="adj1" fmla="val -83574"/>
              <a:gd name="adj2" fmla="val 61116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800">
                <a:latin typeface="Courier New" charset="0"/>
              </a:rPr>
              <a:t>-p "name=ip,slot"</a:t>
            </a:r>
          </a:p>
          <a:p>
            <a:pPr>
              <a:defRPr/>
            </a:pPr>
            <a:r>
              <a:rPr lang="en-US" altLang="x-none" sz="1800"/>
              <a:t>Define PLC name for </a:t>
            </a:r>
            <a:r>
              <a:rPr lang="en-US" altLang="en-US" sz="1800"/>
              <a:t>“</a:t>
            </a:r>
            <a:r>
              <a:rPr lang="en-US" altLang="x-none" sz="1800"/>
              <a:t>@my_plc</a:t>
            </a:r>
            <a:r>
              <a:rPr lang="en-US" altLang="en-US" sz="1800"/>
              <a:t>”</a:t>
            </a:r>
            <a:r>
              <a:rPr lang="en-US" altLang="x-none" sz="1800"/>
              <a:t> in INP/OUT links,</a:t>
            </a:r>
            <a:br>
              <a:rPr lang="en-US" altLang="x-none" sz="1800"/>
            </a:br>
            <a:r>
              <a:rPr lang="en-US" altLang="x-none" sz="1800"/>
              <a:t>IP address, optional CPU slot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AC2F56D-C4B2-7B44-9C26-371BAD656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1" y="3357563"/>
            <a:ext cx="3711575" cy="749300"/>
          </a:xfrm>
          <a:prstGeom prst="wedgeRoundRectCallout">
            <a:avLst>
              <a:gd name="adj1" fmla="val -66727"/>
              <a:gd name="adj2" fmla="val 41153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Courier New"/>
                <a:ea typeface="+mn-ea"/>
                <a:cs typeface="Courier New"/>
              </a:rPr>
              <a:t>-m "macro=value"</a:t>
            </a:r>
          </a:p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Define database macros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6E46B3F-21BC-E847-855B-880FAEDB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6" y="4978400"/>
            <a:ext cx="3711575" cy="749300"/>
          </a:xfrm>
          <a:prstGeom prst="wedgeRoundRectCallout">
            <a:avLst>
              <a:gd name="adj1" fmla="val -80898"/>
              <a:gd name="adj2" fmla="val -51389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Courier New"/>
                <a:ea typeface="+mn-ea"/>
                <a:cs typeface="Courier New"/>
              </a:rPr>
              <a:t>-d path/to/</a:t>
            </a:r>
            <a:r>
              <a:rPr lang="en-US" dirty="0" err="1">
                <a:latin typeface="Courier New"/>
                <a:ea typeface="+mn-ea"/>
                <a:cs typeface="Courier New"/>
              </a:rPr>
              <a:t>some.db</a:t>
            </a:r>
            <a:endParaRPr lang="en-US" dirty="0">
              <a:latin typeface="Courier New"/>
              <a:ea typeface="+mn-ea"/>
              <a:cs typeface="Courier New"/>
            </a:endParaRPr>
          </a:p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Load database</a:t>
            </a:r>
          </a:p>
        </p:txBody>
      </p:sp>
    </p:spTree>
    <p:extLst>
      <p:ext uri="{BB962C8B-B14F-4D97-AF65-F5344CB8AC3E}">
        <p14:creationId xmlns:p14="http://schemas.microsoft.com/office/powerpoint/2010/main" val="398655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7D5F187-285E-3243-96E9-2C494D49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Records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D8B8797-D82C-4E4C-93A6-B1248AF9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152524"/>
            <a:ext cx="8896350" cy="51944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Input Records (ai, bi,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mbbi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mbbiDirect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stringin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field(DTYP, "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EtherIP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field(INP,  "@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name_of_tag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field(SCAN, "1 second”)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Output Records (</a:t>
            </a:r>
            <a:r>
              <a:rPr lang="en-US" altLang="en-US" dirty="0" err="1">
                <a:ea typeface="ＭＳ Ｐゴシック" panose="020B0600070205080204" pitchFamily="34" charset="-128"/>
              </a:rPr>
              <a:t>ao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bo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mbboDirect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field(DTYP, "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EtherIP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field(OUT,  "@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name_of_tag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")</a:t>
            </a:r>
          </a:p>
          <a:p>
            <a:pPr marL="0" indent="0">
              <a:buNone/>
            </a:pPr>
            <a:endParaRPr lang="en-US" altLang="en-US" sz="24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è"/>
            </a:pP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Need to be familiar with EPICS Records,</a:t>
            </a:r>
            <a:b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 sz="2000" dirty="0">
                <a:ea typeface="ＭＳ Ｐゴシック" panose="020B0600070205080204" pitchFamily="34" charset="-128"/>
                <a:sym typeface="Wingdings" pitchFamily="2" charset="2"/>
                <a:hlinkClick r:id="rId2"/>
              </a:rPr>
              <a:t>https://epics.anl.gov/base/R7-0/4-docs/RecordReference.html</a:t>
            </a:r>
            <a:endParaRPr lang="en-US" altLang="en-US" sz="24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61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625AA081-E2BC-C34F-AF46-8621ECDA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Tools on IOC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7DF5048-345B-C84C-8EEC-FFD590B9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079500"/>
            <a:ext cx="8229600" cy="4808538"/>
          </a:xfrm>
        </p:spPr>
        <p:txBody>
          <a:bodyPr/>
          <a:lstStyle/>
          <a:p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drvEtherIP_dump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Dumps all tags and their value</a:t>
            </a:r>
          </a:p>
          <a:p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drvEtherIP_report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i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level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Dumps info about each plc, period list, tag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Level 0..10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Set records’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TPRO</a:t>
            </a:r>
            <a:r>
              <a:rPr lang="en-US" altLang="en-US" dirty="0">
                <a:ea typeface="ＭＳ Ｐゴシック" panose="020B0600070205080204" pitchFamily="34" charset="-128"/>
              </a:rPr>
              <a:t> field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Show when tag is read/written by that record</a:t>
            </a:r>
          </a:p>
          <a:p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EIP_verbosity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(7)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EIP_verbosity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(10)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Show warnings or details of protocol</a:t>
            </a:r>
          </a:p>
        </p:txBody>
      </p:sp>
    </p:spTree>
    <p:extLst>
      <p:ext uri="{BB962C8B-B14F-4D97-AF65-F5344CB8AC3E}">
        <p14:creationId xmlns:p14="http://schemas.microsoft.com/office/powerpoint/2010/main" val="327199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6238-C734-6B4C-867F-B1AC8108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(CS-Studio)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CF6A-37C0-6542-AD90-A5F1EF053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985520"/>
            <a:ext cx="11419468" cy="5598159"/>
          </a:xfrm>
        </p:spPr>
        <p:txBody>
          <a:bodyPr/>
          <a:lstStyle/>
          <a:p>
            <a:r>
              <a:rPr lang="en-US" dirty="0"/>
              <a:t>Start ‘</a:t>
            </a:r>
            <a:r>
              <a:rPr lang="en-US" dirty="0" err="1"/>
              <a:t>css</a:t>
            </a:r>
            <a:r>
              <a:rPr lang="en-US" dirty="0"/>
              <a:t>’</a:t>
            </a:r>
          </a:p>
          <a:p>
            <a:r>
              <a:rPr lang="en-US" dirty="0"/>
              <a:t>Use menu ‘Applications’,</a:t>
            </a:r>
            <a:br>
              <a:rPr lang="en-US" dirty="0"/>
            </a:br>
            <a:r>
              <a:rPr lang="en-US" dirty="0"/>
              <a:t>‘Display’,</a:t>
            </a:r>
            <a:br>
              <a:rPr lang="en-US" dirty="0"/>
            </a:br>
            <a:r>
              <a:rPr lang="en-US" dirty="0"/>
              <a:t>‘New Display’,</a:t>
            </a:r>
            <a:br>
              <a:rPr lang="en-US" dirty="0"/>
            </a:br>
            <a:r>
              <a:rPr lang="en-US" dirty="0"/>
              <a:t>enter file name</a:t>
            </a:r>
          </a:p>
          <a:p>
            <a:r>
              <a:rPr lang="en-US" dirty="0"/>
              <a:t>Select ‘Text Update’</a:t>
            </a:r>
            <a:br>
              <a:rPr lang="en-US" dirty="0"/>
            </a:br>
            <a:r>
              <a:rPr lang="en-US" dirty="0"/>
              <a:t>from ‘Monitors’</a:t>
            </a:r>
          </a:p>
          <a:p>
            <a:r>
              <a:rPr lang="en-US" dirty="0"/>
              <a:t>Enter ‘PV Name’</a:t>
            </a:r>
          </a:p>
          <a:p>
            <a:r>
              <a:rPr lang="en-US" dirty="0"/>
              <a:t>Click ‘Run’ button</a:t>
            </a:r>
          </a:p>
          <a:p>
            <a:pPr marL="0" indent="0"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 Does the number show up as expected?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10CE6D4-526C-CD4C-9E32-FA64E64E4CED}"/>
              </a:ext>
            </a:extLst>
          </p:cNvPr>
          <p:cNvSpPr/>
          <p:nvPr/>
        </p:nvSpPr>
        <p:spPr>
          <a:xfrm>
            <a:off x="6365682" y="3871987"/>
            <a:ext cx="2632934" cy="1163591"/>
          </a:xfrm>
          <a:prstGeom prst="cloudCallout">
            <a:avLst>
              <a:gd name="adj1" fmla="val 59251"/>
              <a:gd name="adj2" fmla="val 483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Actual value: 3.5 ?!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C6DC0-FF4B-C845-8083-55B8E17F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948" y="390359"/>
            <a:ext cx="6795052" cy="3387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5069E-2894-A444-9260-F983FDEAC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80" t="7240" r="28490" b="87702"/>
          <a:stretch/>
        </p:blipFill>
        <p:spPr>
          <a:xfrm>
            <a:off x="3975652" y="4783661"/>
            <a:ext cx="685800" cy="50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9CB8EA-32F9-E446-B2B6-8DEDEA00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12" y="4193432"/>
            <a:ext cx="1625600" cy="52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690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9154A4F-E801-BF47-B13E-465CDA22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Driver Combines Tags used by Records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954B8E76-4D62-6A49-B62D-3BD62434D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15963"/>
            <a:ext cx="9023350" cy="60626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“@plc1 </a:t>
            </a:r>
            <a:r>
              <a:rPr lang="en-US" altLang="en-US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[2]</a:t>
            </a:r>
            <a:r>
              <a:rPr lang="en-US" altLang="en-US" dirty="0">
                <a:ea typeface="ＭＳ Ｐゴシック" panose="020B0600070205080204" pitchFamily="34" charset="-128"/>
              </a:rPr>
              <a:t>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“@plc1 </a:t>
            </a:r>
            <a:r>
              <a:rPr lang="en-US" altLang="en-US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[3]</a:t>
            </a:r>
            <a:r>
              <a:rPr lang="en-US" altLang="en-US" dirty="0">
                <a:ea typeface="ＭＳ Ｐゴシック" panose="020B0600070205080204" pitchFamily="34" charset="-128"/>
              </a:rPr>
              <a:t>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“@plc1 </a:t>
            </a:r>
            <a:r>
              <a:rPr lang="en-US" altLang="en-US" dirty="0" err="1">
                <a:solidFill>
                  <a:srgbClr val="3366FF"/>
                </a:solidFill>
                <a:ea typeface="ＭＳ Ｐゴシック" panose="020B0600070205080204" pitchFamily="34" charset="-128"/>
              </a:rPr>
              <a:t>arrayB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[13]</a:t>
            </a:r>
            <a:r>
              <a:rPr lang="en-US" altLang="en-US" dirty="0">
                <a:ea typeface="ＭＳ Ｐゴシック" panose="020B0600070205080204" pitchFamily="34" charset="-128"/>
              </a:rPr>
              <a:t>”,  SCAN “1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“@plc2 </a:t>
            </a:r>
            <a:r>
              <a:rPr lang="en-US" altLang="en-US" dirty="0" err="1">
                <a:solidFill>
                  <a:srgbClr val="0080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[2]</a:t>
            </a:r>
            <a:r>
              <a:rPr lang="en-US" altLang="en-US" dirty="0">
                <a:ea typeface="ＭＳ Ｐゴシック" panose="020B0600070205080204" pitchFamily="34" charset="-128"/>
              </a:rPr>
              <a:t>”,    SCAN “2 second”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0" indent="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plc1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Handle “</a:t>
            </a:r>
            <a:r>
              <a:rPr lang="en-US" altLang="ja-JP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ja-JP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[0-3]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every 2 seconds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Handle “</a:t>
            </a:r>
            <a:r>
              <a:rPr lang="en-US" altLang="ja-JP" dirty="0" err="1">
                <a:solidFill>
                  <a:srgbClr val="3366FF"/>
                </a:solidFill>
                <a:ea typeface="ＭＳ Ｐゴシック" panose="020B0600070205080204" pitchFamily="34" charset="-128"/>
              </a:rPr>
              <a:t>arrayB</a:t>
            </a:r>
            <a:r>
              <a:rPr lang="en-US" altLang="ja-JP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[0-13]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every 1 second</a:t>
            </a:r>
          </a:p>
          <a:p>
            <a:pPr marL="0" indent="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“plc2”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Handle “</a:t>
            </a:r>
            <a:r>
              <a:rPr lang="en-US" altLang="ja-JP" dirty="0" err="1">
                <a:solidFill>
                  <a:srgbClr val="008000"/>
                </a:solidFill>
                <a:ea typeface="ＭＳ Ｐゴシック" panose="020B0600070205080204" pitchFamily="34" charset="-128"/>
              </a:rPr>
              <a:t>arrayA</a:t>
            </a:r>
            <a:r>
              <a:rPr lang="en-US" altLang="ja-JP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[0-2]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every 2 seconds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FCF20-4E3F-3842-828A-E5EFD7A08A42}"/>
              </a:ext>
            </a:extLst>
          </p:cNvPr>
          <p:cNvSpPr txBox="1"/>
          <p:nvPr/>
        </p:nvSpPr>
        <p:spPr>
          <a:xfrm>
            <a:off x="10814289" y="200453"/>
            <a:ext cx="10454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plc2.db</a:t>
            </a:r>
          </a:p>
        </p:txBody>
      </p:sp>
    </p:spTree>
    <p:extLst>
      <p:ext uri="{BB962C8B-B14F-4D97-AF65-F5344CB8AC3E}">
        <p14:creationId xmlns:p14="http://schemas.microsoft.com/office/powerpoint/2010/main" val="3808122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10DC821-4FA7-D54E-AEE7-A7565608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Scan Flag “  S &lt;seconds&gt;”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D8A875E-55C3-C946-83E5-4ACFBDD48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15963"/>
            <a:ext cx="9023350" cy="60626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array[2]”,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array[3]”,    SCAN “</a:t>
            </a:r>
            <a:r>
              <a:rPr lang="en-US" altLang="ja-JP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ja-JP" dirty="0">
                <a:ea typeface="ＭＳ Ｐゴシック" panose="020B0600070205080204" pitchFamily="34" charset="-128"/>
              </a:rPr>
              <a:t> second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dirty="0">
                <a:ea typeface="ＭＳ Ｐゴシック" panose="020B0600070205080204" pitchFamily="34" charset="-128"/>
              </a:rPr>
              <a:t>]”,  SCAN “I/O </a:t>
            </a:r>
            <a:r>
              <a:rPr lang="en-US" altLang="en-US" dirty="0" err="1">
                <a:ea typeface="ＭＳ Ｐゴシック" panose="020B0600070205080204" pitchFamily="34" charset="-128"/>
              </a:rPr>
              <a:t>Intr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OUT “@plc array[5]”,   SCAN “Passive”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914400" lvl="1" indent="-45720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Uses the “fastest” SCAN of any record related to a tag.</a:t>
            </a:r>
          </a:p>
          <a:p>
            <a:pPr marL="914400" lvl="1" indent="-45720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 2 &amp; 3 should add “@plc array[..] 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S 1</a:t>
            </a:r>
            <a:r>
              <a:rPr lang="en-US" altLang="en-US" dirty="0">
                <a:ea typeface="ＭＳ Ｐゴシック" panose="020B0600070205080204" pitchFamily="34" charset="-128"/>
              </a:rPr>
              <a:t>” to provide suggested scan period, otherwise warning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“cannot decode SCAN field, no scan flag given”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12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559E797-2F3F-3C4A-9E74-C7D26116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042" y="274320"/>
            <a:ext cx="10836725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PLC Data Type      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 Record </a:t>
            </a:r>
            <a:r>
              <a:rPr lang="en-US" altLang="en-US" dirty="0">
                <a:ea typeface="ＭＳ Ｐゴシック" panose="020B0600070205080204" pitchFamily="34" charset="-128"/>
              </a:rPr>
              <a:t>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00C23-2C02-1C40-BA12-35148AFEB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209" y="1183656"/>
            <a:ext cx="9682332" cy="51038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REAL, INT, DINT 		</a:t>
            </a:r>
            <a:r>
              <a:rPr lang="en-US" dirty="0">
                <a:sym typeface="Wingdings"/>
              </a:rPr>
              <a:t>  ai, </a:t>
            </a:r>
            <a:r>
              <a:rPr lang="en-US" dirty="0" err="1">
                <a:sym typeface="Wingdings"/>
              </a:rPr>
              <a:t>ao</a:t>
            </a:r>
            <a:r>
              <a:rPr lang="en-US" dirty="0">
                <a:sym typeface="Wingdings"/>
              </a:rPr>
              <a:t>  (REAL? VAL, else RVAL)</a:t>
            </a:r>
          </a:p>
          <a:p>
            <a:pPr marL="0" indent="0">
              <a:buNone/>
              <a:defRPr/>
            </a:pPr>
            <a:r>
              <a:rPr lang="en-US" dirty="0"/>
              <a:t>INT, DINT, BOOL[] 	</a:t>
            </a:r>
            <a:r>
              <a:rPr lang="en-US" dirty="0">
                <a:sym typeface="Wingdings"/>
              </a:rPr>
              <a:t>  bi, </a:t>
            </a:r>
            <a:r>
              <a:rPr lang="en-US" dirty="0" err="1">
                <a:sym typeface="Wingdings"/>
              </a:rPr>
              <a:t>bo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mbbi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mbbo</a:t>
            </a:r>
            <a:r>
              <a:rPr lang="en-US" dirty="0">
                <a:sym typeface="Wingdings"/>
              </a:rPr>
              <a:t>,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				      </a:t>
            </a:r>
            <a:r>
              <a:rPr lang="en-US" dirty="0" err="1">
                <a:sym typeface="Wingdings"/>
              </a:rPr>
              <a:t>mbbiDirect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mbboDirect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BOOL 			  bi, </a:t>
            </a:r>
            <a:r>
              <a:rPr lang="en-US" dirty="0" err="1">
                <a:sym typeface="Wingdings"/>
              </a:rPr>
              <a:t>bo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STRING			  </a:t>
            </a:r>
            <a:r>
              <a:rPr lang="en-US" dirty="0" err="1">
                <a:sym typeface="Wingdings"/>
              </a:rPr>
              <a:t>stringin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stringout</a:t>
            </a:r>
            <a:br>
              <a:rPr lang="en-US" dirty="0">
                <a:sym typeface="Wingdings"/>
              </a:rPr>
            </a:b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For arrays, access one element: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  </a:t>
            </a:r>
            <a:r>
              <a:rPr lang="en-US" dirty="0">
                <a:latin typeface="Courier New"/>
                <a:cs typeface="Courier New"/>
              </a:rPr>
              <a:t>field(INP,"@</a:t>
            </a:r>
            <a:r>
              <a:rPr lang="en-US" dirty="0" err="1">
                <a:latin typeface="Courier New"/>
                <a:cs typeface="Courier New"/>
              </a:rPr>
              <a:t>my_plc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my_array</a:t>
            </a:r>
            <a:r>
              <a:rPr lang="en-US" dirty="0">
                <a:latin typeface="Courier New"/>
                <a:cs typeface="Courier New"/>
              </a:rPr>
              <a:t>[42]")</a:t>
            </a:r>
            <a:endParaRPr lang="en-US" dirty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>
                <a:sym typeface="Wingdings"/>
              </a:rPr>
              <a:t>For structures, access one element: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  </a:t>
            </a:r>
            <a:r>
              <a:rPr lang="en-US" dirty="0">
                <a:latin typeface="Courier New"/>
                <a:cs typeface="Courier New"/>
              </a:rPr>
              <a:t>field(INP,"@</a:t>
            </a:r>
            <a:r>
              <a:rPr lang="en-US" dirty="0" err="1">
                <a:latin typeface="Courier New"/>
                <a:cs typeface="Courier New"/>
              </a:rPr>
              <a:t>my_plc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gadget.ps.voltage</a:t>
            </a:r>
            <a:r>
              <a:rPr lang="en-US" dirty="0">
                <a:latin typeface="Courier New"/>
                <a:cs typeface="Courier New"/>
              </a:rPr>
              <a:t>")</a:t>
            </a:r>
            <a:br>
              <a:rPr lang="en-US" dirty="0">
                <a:latin typeface="Courier New"/>
                <a:cs typeface="Courier New"/>
              </a:rPr>
            </a:br>
            <a:br>
              <a:rPr lang="en-US" dirty="0">
                <a:latin typeface="Courier New"/>
                <a:cs typeface="Courier New"/>
              </a:rPr>
            </a:br>
            <a:endParaRPr lang="en-US" dirty="0">
              <a:latin typeface="Courier New"/>
              <a:cs typeface="Courier New"/>
            </a:endParaRPr>
          </a:p>
          <a:p>
            <a:pPr>
              <a:buFont typeface="Symbol" charset="0"/>
              <a:buChar char="·"/>
              <a:defRPr/>
            </a:pPr>
            <a:endParaRPr lang="en-US" dirty="0">
              <a:sym typeface="Wingdings"/>
            </a:endParaRPr>
          </a:p>
          <a:p>
            <a:pPr>
              <a:buFont typeface="Symbol" charset="0"/>
              <a:buChar char="·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91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EEB105F-A871-3144-8358-60B672E7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Bitfiddly Stuff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28683308-E15B-3C42-B661-57F8DA7C4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49" y="944564"/>
            <a:ext cx="9169639" cy="4943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Internally, DINT and BOOL[32] look similar.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 assumes 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bit</a:t>
            </a:r>
            <a:r>
              <a:rPr lang="en-US" altLang="en-US" dirty="0">
                <a:ea typeface="ＭＳ Ｐゴシック" panose="020B0600070205080204" pitchFamily="34" charset="-128"/>
              </a:rPr>
              <a:t> for binary records.</a:t>
            </a:r>
          </a:p>
          <a:p>
            <a:pPr marL="0" indent="0"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some_tag</a:t>
            </a:r>
            <a:r>
              <a:rPr lang="en-US" altLang="ja-JP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[40]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”</a:t>
            </a:r>
            <a:endParaRPr lang="en-US" altLang="ja-JP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914400" lvl="1" indent="-457200">
              <a:buFont typeface="Arial Black" panose="020B0604020202020204" pitchFamily="34" charset="0"/>
              <a:buAutoNum type="alphaLcParenR"/>
            </a:pPr>
            <a:r>
              <a:rPr lang="en-US" altLang="en-US" dirty="0">
                <a:ea typeface="ＭＳ Ｐゴシック" panose="020B0600070205080204" pitchFamily="34" charset="-128"/>
              </a:rPr>
              <a:t>ai, </a:t>
            </a:r>
            <a:r>
              <a:rPr lang="en-US" altLang="en-US" dirty="0" err="1">
                <a:ea typeface="ＭＳ Ｐゴシック" panose="020B0600070205080204" pitchFamily="34" charset="-128"/>
              </a:rPr>
              <a:t>ao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Element 40 of a REAL, INT, DINT array</a:t>
            </a:r>
          </a:p>
          <a:p>
            <a:pPr marL="914400" lvl="1" indent="-457200">
              <a:buFont typeface="Arial Black" panose="020B0604020202020204" pitchFamily="34" charset="0"/>
              <a:buAutoNum type="alphaLcParenR"/>
            </a:pPr>
            <a:r>
              <a:rPr lang="en-US" altLang="en-US" dirty="0">
                <a:ea typeface="ＭＳ Ｐゴシック" panose="020B0600070205080204" pitchFamily="34" charset="-128"/>
              </a:rPr>
              <a:t>bi, </a:t>
            </a:r>
            <a:r>
              <a:rPr lang="en-US" altLang="en-US" dirty="0" err="1">
                <a:ea typeface="ＭＳ Ｐゴシック" panose="020B0600070205080204" pitchFamily="34" charset="-128"/>
              </a:rPr>
              <a:t>bo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mbb</a:t>
            </a:r>
            <a:r>
              <a:rPr lang="en-US" altLang="en-US" dirty="0">
                <a:ea typeface="ＭＳ Ｐゴシック" panose="020B0600070205080204" pitchFamily="34" charset="-128"/>
              </a:rPr>
              <a:t>*: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Bit 40 of a BOOL array,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bit 40 of a DINT array, i.e. bit 8 of DINT[1]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To force [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] to be the 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array element, add ‘Bit’ flag: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some_tag</a:t>
            </a:r>
            <a:r>
              <a:rPr lang="en-US" altLang="ja-JP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[1] B 8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236B2-4654-204D-9B60-D0D9BA14A7E3}"/>
              </a:ext>
            </a:extLst>
          </p:cNvPr>
          <p:cNvSpPr txBox="1"/>
          <p:nvPr/>
        </p:nvSpPr>
        <p:spPr>
          <a:xfrm>
            <a:off x="10814289" y="200453"/>
            <a:ext cx="10454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plc3.db</a:t>
            </a:r>
          </a:p>
        </p:txBody>
      </p:sp>
    </p:spTree>
    <p:extLst>
      <p:ext uri="{BB962C8B-B14F-4D97-AF65-F5344CB8AC3E}">
        <p14:creationId xmlns:p14="http://schemas.microsoft.com/office/powerpoint/2010/main" val="292786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B4BBFD5-0997-124C-8977-DFE00BB8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Allen Bradley Control Logix Series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014E0009-15A6-5F48-8FDA-4A77BBF0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03" y="1174750"/>
            <a:ext cx="5080311" cy="4940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PLC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Controller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Ladder Logic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or structured text, …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Named tags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Not ‘binary table, offset 62’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Ethernet Module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‘Industry standard’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Combined w/ Controller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 recent models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20BDD326-6186-FB4B-97A2-CF83A74E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517900"/>
            <a:ext cx="473868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A1BEED3-646B-A040-841D-FCEACB28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174750"/>
            <a:ext cx="349726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BDA6F4-96AB-7841-B6F6-6704B4A9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026" y="244855"/>
            <a:ext cx="897633" cy="470218"/>
          </a:xfrm>
          <a:prstGeom prst="wedgeRoundRectCallout">
            <a:avLst>
              <a:gd name="adj1" fmla="val -79680"/>
              <a:gd name="adj2" fmla="val 160108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ENET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47CC167-5096-FA42-8EAD-61AEBB29C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40" y="230730"/>
            <a:ext cx="1228281" cy="470218"/>
          </a:xfrm>
          <a:prstGeom prst="wedgeRoundRectCallout">
            <a:avLst>
              <a:gd name="adj1" fmla="val 13270"/>
              <a:gd name="adj2" fmla="val 164851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2762208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B087F8B8-5FA9-814E-9080-3A31DD00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Reading, Writing, Scanning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D6BA29F9-9EA4-9D43-B539-2939276C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15963"/>
            <a:ext cx="9023350" cy="60626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array[2]”,    SCAN “2 second”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array[3]”,    SCAN “</a:t>
            </a:r>
            <a:r>
              <a:rPr lang="en-US" altLang="ja-JP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ja-JP" dirty="0">
                <a:ea typeface="ＭＳ Ｐゴシック" panose="020B0600070205080204" pitchFamily="34" charset="-128"/>
              </a:rPr>
              <a:t> second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INP  “@plc array[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dirty="0">
                <a:ea typeface="ＭＳ Ｐゴシック" panose="020B0600070205080204" pitchFamily="34" charset="-128"/>
              </a:rPr>
              <a:t>]”,  SCAN “I/O </a:t>
            </a:r>
            <a:r>
              <a:rPr lang="en-US" altLang="en-US" dirty="0" err="1">
                <a:ea typeface="ＭＳ Ｐゴシック" panose="020B0600070205080204" pitchFamily="34" charset="-128"/>
              </a:rPr>
              <a:t>Intr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OUT “@plc array[5]”,   SCAN “Passive”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Driver</a:t>
            </a:r>
          </a:p>
          <a:p>
            <a:pPr marL="914400" lvl="1" indent="-45720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“array[0-</a:t>
            </a:r>
            <a:r>
              <a:rPr lang="en-US" altLang="en-US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13</a:t>
            </a:r>
            <a:r>
              <a:rPr lang="en-US" altLang="en-US" dirty="0">
                <a:ea typeface="ＭＳ Ｐゴシック" panose="020B0600070205080204" pitchFamily="34" charset="-128"/>
              </a:rPr>
              <a:t>]” read every </a:t>
            </a:r>
            <a:r>
              <a:rPr lang="en-US" altLang="en-US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en-US" dirty="0">
                <a:ea typeface="ＭＳ Ｐゴシック" panose="020B0600070205080204" pitchFamily="34" charset="-128"/>
              </a:rPr>
              <a:t> second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Reads most recent value[2] every 2 seconds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.. [3] every 1 second, data may be 0.999 sec old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Processes whenever value [13] changes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Reads (though </a:t>
            </a:r>
            <a:r>
              <a:rPr lang="en-US" altLang="en-US" i="1" dirty="0">
                <a:ea typeface="ＭＳ Ｐゴシック" panose="020B0600070205080204" pitchFamily="34" charset="-128"/>
              </a:rPr>
              <a:t>output!</a:t>
            </a:r>
            <a:r>
              <a:rPr lang="en-US" altLang="en-US" dirty="0">
                <a:ea typeface="ＭＳ Ｐゴシック" panose="020B0600070205080204" pitchFamily="34" charset="-128"/>
              </a:rPr>
              <a:t>). Checks if value [5] changes.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When processed, updates value [5], marks whole tag for writing. Driver will then once </a:t>
            </a:r>
            <a:r>
              <a:rPr lang="en-US" altLang="en-US" i="1" dirty="0">
                <a:ea typeface="ＭＳ Ｐゴシック" panose="020B0600070205080204" pitchFamily="34" charset="-128"/>
              </a:rPr>
              <a:t>write</a:t>
            </a:r>
            <a:r>
              <a:rPr lang="en-US" altLang="en-US" dirty="0">
                <a:ea typeface="ＭＳ Ｐゴシック" panose="020B0600070205080204" pitchFamily="34" charset="-128"/>
              </a:rPr>
              <a:t> instead of read.</a:t>
            </a:r>
          </a:p>
        </p:txBody>
      </p:sp>
    </p:spTree>
    <p:extLst>
      <p:ext uri="{BB962C8B-B14F-4D97-AF65-F5344CB8AC3E}">
        <p14:creationId xmlns:p14="http://schemas.microsoft.com/office/powerpoint/2010/main" val="273965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ACCECCD-1A72-C141-A5B3-716F48DEE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Transfer Time Histogram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100424C0-DBB1-7840-AA7A-336A32DE8E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4600" y="6096000"/>
            <a:ext cx="7772400" cy="457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352 BI @ 10Hz, 3 x REAL[40] @ 2 Hz</a:t>
            </a:r>
          </a:p>
        </p:txBody>
      </p:sp>
      <p:pic>
        <p:nvPicPr>
          <p:cNvPr id="34819" name="Picture 6">
            <a:extLst>
              <a:ext uri="{FF2B5EF4-FFF2-40B4-BE49-F238E27FC236}">
                <a16:creationId xmlns:a16="http://schemas.microsoft.com/office/drawing/2014/main" id="{C01D526E-9D8F-274A-B7B3-F36AD599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8188"/>
            <a:ext cx="6370638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7592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F5E0084-6FA6-4843-8551-586D02A9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Arrays, Aliases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969B2A1D-5CC7-E24E-B88A-07867AE74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44538"/>
            <a:ext cx="9023350" cy="6113462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Arrays are MUCH more effective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scalar REAL tag: 10..30ms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REAL[40]: 10..30ms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BOOL[352]: 10..30ms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Read 352 separate BOOL tags: ~352 * (10..30)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Records with INP or OUT that access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INP=“@plc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my_array</a:t>
            </a:r>
            <a:r>
              <a:rPr lang="en-US" altLang="en-US" sz="2000" dirty="0">
                <a:ea typeface="ＭＳ Ｐゴシック" panose="020B0600070205080204" pitchFamily="34" charset="-128"/>
              </a:rPr>
              <a:t>[2]”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INP=“@plc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my_array</a:t>
            </a:r>
            <a:r>
              <a:rPr lang="en-US" altLang="en-US" sz="2000" dirty="0">
                <a:ea typeface="ＭＳ Ｐゴシック" panose="020B0600070205080204" pitchFamily="34" charset="-128"/>
              </a:rPr>
              <a:t>[39]”</a:t>
            </a:r>
          </a:p>
          <a:p>
            <a:pPr lvl="1">
              <a:buFont typeface="Wingdings" pitchFamily="2" charset="2"/>
              <a:buChar char="à"/>
            </a:pPr>
            <a:r>
              <a:rPr lang="en-US" altLang="en-US" sz="2000" dirty="0">
                <a:ea typeface="ＭＳ Ｐゴシック" panose="020B0600070205080204" pitchFamily="34" charset="-128"/>
                <a:sym typeface="Wingdings" pitchFamily="2" charset="2"/>
              </a:rPr>
              <a:t>Driver reads </a:t>
            </a:r>
            <a:r>
              <a:rPr lang="en-US" altLang="en-US" sz="2000" dirty="0" err="1">
                <a:ea typeface="ＭＳ Ｐゴシック" panose="020B0600070205080204" pitchFamily="34" charset="-128"/>
                <a:sym typeface="Wingdings" pitchFamily="2" charset="2"/>
              </a:rPr>
              <a:t>my_array</a:t>
            </a:r>
            <a:r>
              <a:rPr lang="en-US" altLang="en-US" sz="2000" dirty="0">
                <a:ea typeface="ＭＳ Ｐゴシック" panose="020B0600070205080204" pitchFamily="34" charset="-128"/>
                <a:sym typeface="Wingdings" pitchFamily="2" charset="2"/>
              </a:rPr>
              <a:t>[0..39]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27A617C7-ED96-E948-BB36-687DAD1D275F}"/>
              </a:ext>
            </a:extLst>
          </p:cNvPr>
          <p:cNvSpPr txBox="1">
            <a:spLocks/>
          </p:cNvSpPr>
          <p:nvPr/>
        </p:nvSpPr>
        <p:spPr bwMode="auto">
          <a:xfrm>
            <a:off x="3568701" y="4675188"/>
            <a:ext cx="69246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Arrange data in array tags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Configure INP/OUT to use array elements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May use alias tags within PLC logic,</a:t>
            </a:r>
            <a:br>
              <a:rPr lang="en-US" altLang="en-US" sz="2400" dirty="0">
                <a:sym typeface="Wingdings" pitchFamily="2" charset="2"/>
              </a:rPr>
            </a:br>
            <a:r>
              <a:rPr lang="en-US" altLang="en-US" sz="2400" dirty="0">
                <a:sym typeface="Wingdings" pitchFamily="2" charset="2"/>
              </a:rPr>
              <a:t>or designated read-inputs, write-outputs tasks at start/end of your ladder logic</a:t>
            </a:r>
            <a:endParaRPr lang="en-US" altLang="en-US" sz="24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480F64D-3887-3F49-8F5E-AC25C83D7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9" y="5057776"/>
            <a:ext cx="1241425" cy="747713"/>
          </a:xfrm>
          <a:prstGeom prst="rightArrow">
            <a:avLst>
              <a:gd name="adj1" fmla="val 50000"/>
              <a:gd name="adj2" fmla="val 49993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         </a:t>
            </a:r>
            <a:r>
              <a:rPr lang="en-US" dirty="0">
                <a:solidFill>
                  <a:srgbClr val="3366FF"/>
                </a:solidFill>
                <a:latin typeface="Arial" pitchFamily="-100" charset="0"/>
                <a:ea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523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0F4B-CE99-E64B-9BDB-961D7486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vs. Read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BC61C-0F15-A041-8E3F-92463017B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3" y="1411358"/>
            <a:ext cx="11640995" cy="2299252"/>
          </a:xfrm>
        </p:spPr>
        <p:txBody>
          <a:bodyPr/>
          <a:lstStyle/>
          <a:p>
            <a:r>
              <a:rPr lang="en-US" dirty="0"/>
              <a:t>“Output” records read</a:t>
            </a:r>
          </a:p>
          <a:p>
            <a:pPr lvl="1"/>
            <a:r>
              <a:rPr lang="en-US" dirty="0"/>
              <a:t>Just in case somebody else (PanelView, other IOC) changes tag</a:t>
            </a:r>
          </a:p>
          <a:p>
            <a:r>
              <a:rPr lang="en-US" dirty="0"/>
              <a:t>Writing one or more array elements means writing whole array</a:t>
            </a:r>
          </a:p>
          <a:p>
            <a:pPr lvl="1"/>
            <a:r>
              <a:rPr lang="en-US" dirty="0"/>
              <a:t>Gets confusing when both PLC and IOC update elements in same array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4CE0E8-63E9-9943-90D6-B270B5F283AA}"/>
              </a:ext>
            </a:extLst>
          </p:cNvPr>
          <p:cNvSpPr txBox="1">
            <a:spLocks/>
          </p:cNvSpPr>
          <p:nvPr/>
        </p:nvSpPr>
        <p:spPr bwMode="auto">
          <a:xfrm>
            <a:off x="2753693" y="4164980"/>
            <a:ext cx="845102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Arrange data in array tags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Use separate arrays for ‘IOC reads’ and ‘IOC writes’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Configure INP/OUT to use array elements</a:t>
            </a:r>
          </a:p>
          <a:p>
            <a:pPr>
              <a:buFont typeface="Arial Black" panose="020B0604020202020204" pitchFamily="34" charset="0"/>
              <a:buAutoNum type="arabicPeriod"/>
            </a:pPr>
            <a:r>
              <a:rPr lang="en-US" altLang="en-US" sz="2400" dirty="0">
                <a:sym typeface="Wingdings" pitchFamily="2" charset="2"/>
              </a:rPr>
              <a:t>May use alias tags within PLC logic</a:t>
            </a:r>
            <a:endParaRPr lang="en-US" altLang="en-US" sz="24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18A1CCC-1EB5-D44D-B1BE-4FDB9955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831" y="4547568"/>
            <a:ext cx="1241425" cy="747713"/>
          </a:xfrm>
          <a:prstGeom prst="rightArrow">
            <a:avLst>
              <a:gd name="adj1" fmla="val 50000"/>
              <a:gd name="adj2" fmla="val 49993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         </a:t>
            </a:r>
            <a:r>
              <a:rPr lang="en-US" dirty="0">
                <a:solidFill>
                  <a:srgbClr val="3366FF"/>
                </a:solidFill>
                <a:latin typeface="Arial" pitchFamily="-100" charset="0"/>
                <a:ea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9849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CAE1BD3-7FF9-DF42-80BA-7D9DF48E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Elusive Buffer Limit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E3B0BEF-553A-2A4E-961C-83864E43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234" y="844787"/>
            <a:ext cx="8931275" cy="586263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Driver combines several reads and writes for tags into one network transfer until either the request or the response reaches 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EIP_buffer_limit</a:t>
            </a:r>
            <a:endParaRPr lang="en-US" altLang="en-US" sz="24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</a:rPr>
              <a:t>How large?</a:t>
            </a:r>
            <a:br>
              <a:rPr lang="en-US" altLang="en-US" sz="1400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About 500 bytes, details fuzzy</a:t>
            </a: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</a:rPr>
              <a:t>Set too large</a:t>
            </a:r>
          </a:p>
          <a:p>
            <a:pPr marL="457200" lvl="1" indent="0">
              <a:buNone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 PLC error “Buffer too small, partial data only”</a:t>
            </a: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  <a:sym typeface="Wingdings" pitchFamily="2" charset="2"/>
              </a:rPr>
              <a:t>Set too small</a:t>
            </a:r>
          </a:p>
          <a:p>
            <a:pPr marL="457200" lvl="1" indent="0">
              <a:buNone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 Inefficient, can’t combine many tags</a:t>
            </a:r>
          </a:p>
          <a:p>
            <a:pPr marL="0" indent="0">
              <a:buNone/>
            </a:pPr>
            <a:r>
              <a:rPr lang="en-US" altLang="en-US" sz="1400" dirty="0">
                <a:ea typeface="ＭＳ Ｐゴシック" panose="020B0600070205080204" pitchFamily="34" charset="-128"/>
                <a:sym typeface="Wingdings" pitchFamily="2" charset="2"/>
              </a:rPr>
              <a:t>Set way too small</a:t>
            </a:r>
          </a:p>
          <a:p>
            <a:pPr marL="457200" lvl="1" indent="0">
              <a:buNone/>
            </a:pP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Can’t read a single REAL[40] array, driver error</a:t>
            </a:r>
            <a:b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   “Tag ‘</a:t>
            </a:r>
            <a:r>
              <a:rPr lang="en-US" altLang="en-US" sz="1200" dirty="0" err="1">
                <a:ea typeface="ＭＳ Ｐゴシック" panose="020B0600070205080204" pitchFamily="34" charset="-128"/>
                <a:sym typeface="Wingdings" pitchFamily="2" charset="2"/>
              </a:rPr>
              <a:t>xyz</a:t>
            </a:r>
            <a:r>
              <a:rPr lang="en-US" altLang="en-US" sz="1200" dirty="0">
                <a:ea typeface="ＭＳ Ｐゴシック" panose="020B0600070205080204" pitchFamily="34" charset="-128"/>
                <a:sym typeface="Wingdings" pitchFamily="2" charset="2"/>
              </a:rPr>
              <a:t>’ exceeds buffer limit of .. Bytes”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Don’t mess with the default </a:t>
            </a:r>
            <a:r>
              <a:rPr lang="en-US" altLang="en-US" sz="2400" dirty="0" err="1">
                <a:ea typeface="ＭＳ Ｐゴシック" panose="020B0600070205080204" pitchFamily="34" charset="-128"/>
                <a:sym typeface="Wingdings" pitchFamily="2" charset="2"/>
              </a:rPr>
              <a:t>EIP_buffer_limit</a:t>
            </a: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  <a:sym typeface="Wingdings" pitchFamily="2" charset="2"/>
              </a:rPr>
              <a:t>Keep arrays to REAL/DINT/INT[40] and BOOL[400]. Driver will then combine several of those in one transfer.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03A10-B8AE-8D47-86B4-658BB8D94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70" y="2070115"/>
            <a:ext cx="6827084" cy="61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94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51939354-7160-1742-96E2-CCE88035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Elementary “  E” Flag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8B72454-63B2-664B-8438-0997FC970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715963"/>
            <a:ext cx="9023350" cy="6062662"/>
          </a:xfrm>
        </p:spPr>
        <p:txBody>
          <a:bodyPr/>
          <a:lstStyle/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Records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INP  “@plc array[</a:t>
            </a:r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190</a:t>
            </a:r>
            <a:r>
              <a:rPr lang="en-US" altLang="en-US">
                <a:ea typeface="ＭＳ Ｐゴシック" panose="020B0600070205080204" pitchFamily="34" charset="-128"/>
              </a:rPr>
              <a:t>]”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OUT “@plc array[191]”</a:t>
            </a:r>
          </a:p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Driver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Reads array[0..191], but we may only use [190], [191]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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@plc array[</a:t>
            </a:r>
            <a:r>
              <a:rPr lang="en-US" altLang="ja-JP">
                <a:solidFill>
                  <a:schemeClr val="tx1"/>
                </a:solidFill>
                <a:ea typeface="ＭＳ Ｐゴシック" panose="020B0600070205080204" pitchFamily="34" charset="-128"/>
              </a:rPr>
              <a:t>190</a:t>
            </a:r>
            <a:r>
              <a:rPr lang="en-US" altLang="ja-JP">
                <a:ea typeface="ＭＳ Ｐゴシック" panose="020B0600070205080204" pitchFamily="34" charset="-128"/>
              </a:rPr>
              <a:t>] </a:t>
            </a:r>
            <a:r>
              <a:rPr lang="en-US" altLang="ja-JP">
                <a:solidFill>
                  <a:srgbClr val="3366FF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>
                <a:ea typeface="ＭＳ Ｐゴシック" panose="020B0600070205080204" pitchFamily="34" charset="-128"/>
                <a:sym typeface="Wingdings" pitchFamily="2" charset="2"/>
              </a:rPr>
              <a:t> causes transfer of just  that array element</a:t>
            </a:r>
          </a:p>
          <a:p>
            <a:pPr marL="914400" lvl="1" indent="-457200">
              <a:buFont typeface="Arial Black" panose="020B0604020202020204" pitchFamily="34" charset="0"/>
              <a:buAutoNum type="arabicPeriod"/>
            </a:pP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Writes all of [0..191] even if just 191 was changed, </a:t>
            </a:r>
            <a:r>
              <a:rPr lang="en-US" altLang="en-US" i="1">
                <a:ea typeface="ＭＳ Ｐゴシック" panose="020B0600070205080204" pitchFamily="34" charset="-128"/>
                <a:sym typeface="Wingdings" pitchFamily="2" charset="2"/>
              </a:rPr>
              <a:t>writing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elements which we otherwise wanted to </a:t>
            </a:r>
            <a:r>
              <a:rPr lang="en-US" altLang="en-US" i="1">
                <a:ea typeface="ＭＳ Ｐゴシック" panose="020B0600070205080204" pitchFamily="34" charset="-128"/>
                <a:sym typeface="Wingdings" pitchFamily="2" charset="2"/>
              </a:rPr>
              <a:t>read</a:t>
            </a:r>
          </a:p>
          <a:p>
            <a:pPr marL="1314450" lvl="2" indent="-457200">
              <a:buFont typeface="Arial Black" panose="020B0604020202020204" pitchFamily="34" charset="0"/>
              <a:buAutoNum type="alphaLcParenR"/>
            </a:pPr>
            <a:r>
              <a:rPr lang="en-US" altLang="en-US">
                <a:solidFill>
                  <a:srgbClr val="3366FF"/>
                </a:solidFill>
                <a:ea typeface="ＭＳ Ｐゴシック" panose="020B0600070205080204" pitchFamily="34" charset="-128"/>
                <a:sym typeface="Wingdings" pitchFamily="2" charset="2"/>
              </a:rPr>
              <a:t>Use separate arrays for “writing” and “reading”</a:t>
            </a:r>
          </a:p>
          <a:p>
            <a:pPr marL="1314450" lvl="2" indent="-457200">
              <a:buFont typeface="Arial Black" panose="020B0604020202020204" pitchFamily="34" charset="0"/>
              <a:buAutoNum type="alphaLcParenR"/>
            </a:pP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Add “ E” to write just that element, not whole array</a:t>
            </a:r>
          </a:p>
          <a:p>
            <a:pPr marL="914400" lvl="1" indent="-457200">
              <a:buNone/>
            </a:pPr>
            <a:endParaRPr lang="en-US" altLang="en-US">
              <a:ea typeface="ＭＳ Ｐゴシック" panose="020B0600070205080204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8990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41E1DA3-87B3-4F44-BDE2-379A54AA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A2522C-A375-164C-B5F4-9050F16BD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1016000"/>
            <a:ext cx="8229600" cy="4872038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Arrange PLC data in arrays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Alias tags to document PLC logic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Separate arrays for reading, writing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Use about 40 elements per array (400 for BOOL)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Point records’ INP/OUT to those array tags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Create display (CS-Studio</a:t>
            </a:r>
            <a:r>
              <a:rPr lang="en-US" altLang="en-US">
                <a:ea typeface="ＭＳ Ｐゴシック" panose="020B0600070205080204" pitchFamily="34" charset="-128"/>
              </a:rPr>
              <a:t>, EDM, …)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4073752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60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A51BBC6-5FFB-824E-90BB-E79228865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Starting the IOC: Production Setup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16C10DD-6523-804D-81EA-63162BB3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650" y="823914"/>
            <a:ext cx="8947150" cy="52974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Add driver to ‘</a:t>
            </a:r>
            <a:r>
              <a:rPr lang="en-US" altLang="ja-JP" dirty="0" err="1">
                <a:ea typeface="ＭＳ Ｐゴシック" panose="020B0600070205080204" pitchFamily="34" charset="-128"/>
              </a:rPr>
              <a:t>makeBaseApp</a:t>
            </a:r>
            <a:r>
              <a:rPr lang="en-US" altLang="en-US" dirty="0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type IOC:</a:t>
            </a:r>
          </a:p>
          <a:p>
            <a:pPr marL="0" indent="0">
              <a:buNone/>
            </a:pP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configure/RELEASE: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ETHER_IP=/path/to/share/ether_ip</a:t>
            </a:r>
          </a:p>
          <a:p>
            <a:pPr marL="0" indent="0">
              <a:buNone/>
            </a:pPr>
            <a:b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yourApp/src/Makefile: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your_DBD += ether_ip.dbd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your_LIBS += ether_ip</a:t>
            </a:r>
          </a:p>
          <a:p>
            <a:pPr marL="0" indent="0">
              <a:buNone/>
            </a:pPr>
            <a:b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is-IS" altLang="en-US" sz="2400" u="sng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iocBoot/iocYours/st.cmd:</a:t>
            </a:r>
            <a:br>
              <a:rPr lang="is-I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drvEtherIP_init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drvEtherIP_define_PLC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</a:t>
            </a: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my_plc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", "10.1.2.47", 0)</a:t>
            </a:r>
            <a:b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sz="2400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dbLoadRecords</a:t>
            </a:r>
            <a:r>
              <a:rPr lang="en-US" altLang="en-US" sz="2400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(…</a:t>
            </a:r>
            <a:endParaRPr lang="is-IS" altLang="en-US" sz="24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257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Assume you have…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A759-0964-494E-A040-10D691DC1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1641064"/>
            <a:ext cx="11419468" cy="4040923"/>
          </a:xfrm>
        </p:spPr>
        <p:txBody>
          <a:bodyPr/>
          <a:lstStyle/>
          <a:p>
            <a:r>
              <a:rPr lang="en-US" dirty="0"/>
              <a:t>3 vacuum PLCs, basically the same ladder logic and tags, but for different sectors of the machine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Database split for convenience into two files</a:t>
            </a:r>
          </a:p>
          <a:p>
            <a:pPr lvl="1"/>
            <a:r>
              <a:rPr lang="en-US" dirty="0"/>
              <a:t>Using macros “$(PLC)” to select PLC</a:t>
            </a:r>
            <a:br>
              <a:rPr lang="en-US" dirty="0"/>
            </a:br>
            <a:r>
              <a:rPr lang="en-US" dirty="0"/>
              <a:t>and “$(S)” for start of record names</a:t>
            </a:r>
          </a:p>
          <a:p>
            <a:pPr lvl="1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708660" y="281178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3823206" y="281178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6937752" y="281178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34A52DB-A921-4F43-A66F-92D5BB51C357}"/>
              </a:ext>
            </a:extLst>
          </p:cNvPr>
          <p:cNvSpPr/>
          <p:nvPr/>
        </p:nvSpPr>
        <p:spPr>
          <a:xfrm>
            <a:off x="3008306" y="6039340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73845E-45DE-AF44-A383-BDA817934C4F}"/>
              </a:ext>
            </a:extLst>
          </p:cNvPr>
          <p:cNvSpPr/>
          <p:nvPr/>
        </p:nvSpPr>
        <p:spPr>
          <a:xfrm>
            <a:off x="5538146" y="6039340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2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D18A-705C-A64A-9EC2-BB8A3D9E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Protocol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3A10F-72E3-B54C-9E99-426A1791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1413933"/>
            <a:ext cx="7456853" cy="4874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‘Control Net Over Ethernet”</a:t>
            </a:r>
          </a:p>
          <a:p>
            <a:pPr lvl="1"/>
            <a:r>
              <a:rPr lang="en-US" dirty="0"/>
              <a:t>TCP encapsulation of CIP</a:t>
            </a:r>
            <a:br>
              <a:rPr lang="en-US" dirty="0"/>
            </a:br>
            <a:r>
              <a:rPr lang="en-US" dirty="0"/>
              <a:t>(Control &amp; Information Protocol)</a:t>
            </a:r>
          </a:p>
          <a:p>
            <a:pPr marL="0" indent="0">
              <a:buNone/>
            </a:pPr>
            <a:r>
              <a:rPr lang="en-US" dirty="0"/>
              <a:t>ODVA Control Net Spec</a:t>
            </a:r>
          </a:p>
          <a:p>
            <a:pPr lvl="1"/>
            <a:r>
              <a:rPr lang="en-US" dirty="0"/>
              <a:t>How to send message</a:t>
            </a:r>
          </a:p>
          <a:p>
            <a:pPr lvl="1"/>
            <a:r>
              <a:rPr lang="en-US" dirty="0"/>
              <a:t>Read serial number of ENET module</a:t>
            </a:r>
          </a:p>
          <a:p>
            <a:pPr lvl="1"/>
            <a:r>
              <a:rPr lang="en-US" dirty="0"/>
              <a:t>How to send/receive CIP via TCP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.. but how to read tags?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372D9C-6F5B-E44B-BCF5-D89D4D95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349" y="154538"/>
            <a:ext cx="5047037" cy="654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4604C-EB24-5041-8528-CAC9DB0E3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822" y="751959"/>
            <a:ext cx="2439547" cy="325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9E347C2-3DF9-D84A-88F5-3D5F225B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40" y="256449"/>
            <a:ext cx="2347677" cy="48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787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One IOC per PLC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5577358" y="144991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5577358" y="3374147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5577358" y="5305261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EB8AB0-C833-944C-92AE-5516E5A681DD}"/>
              </a:ext>
            </a:extLst>
          </p:cNvPr>
          <p:cNvSpPr/>
          <p:nvPr/>
        </p:nvSpPr>
        <p:spPr>
          <a:xfrm>
            <a:off x="702367" y="888141"/>
            <a:ext cx="2787145" cy="185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1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31AF94-8077-054B-83AB-3EB5160E1786}"/>
              </a:ext>
            </a:extLst>
          </p:cNvPr>
          <p:cNvSpPr/>
          <p:nvPr/>
        </p:nvSpPr>
        <p:spPr>
          <a:xfrm>
            <a:off x="908557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7AB846C-572A-7F41-92AD-BF8B1CF5BFDA}"/>
              </a:ext>
            </a:extLst>
          </p:cNvPr>
          <p:cNvSpPr/>
          <p:nvPr/>
        </p:nvSpPr>
        <p:spPr>
          <a:xfrm>
            <a:off x="908557" y="213398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21CA62F-DE89-BE43-ADDD-A29295A52216}"/>
              </a:ext>
            </a:extLst>
          </p:cNvPr>
          <p:cNvSpPr/>
          <p:nvPr/>
        </p:nvSpPr>
        <p:spPr>
          <a:xfrm>
            <a:off x="702367" y="2821490"/>
            <a:ext cx="2787145" cy="185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2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41A095-63FA-1C4A-B37C-7EFB928C60BE}"/>
              </a:ext>
            </a:extLst>
          </p:cNvPr>
          <p:cNvSpPr/>
          <p:nvPr/>
        </p:nvSpPr>
        <p:spPr>
          <a:xfrm>
            <a:off x="908557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5F2040-1D1E-C144-9E32-320962E24079}"/>
              </a:ext>
            </a:extLst>
          </p:cNvPr>
          <p:cNvSpPr/>
          <p:nvPr/>
        </p:nvSpPr>
        <p:spPr>
          <a:xfrm>
            <a:off x="908557" y="406733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9357DFC-1134-224C-9C9E-9ED4ED695EE6}"/>
              </a:ext>
            </a:extLst>
          </p:cNvPr>
          <p:cNvSpPr/>
          <p:nvPr/>
        </p:nvSpPr>
        <p:spPr>
          <a:xfrm>
            <a:off x="702367" y="4754839"/>
            <a:ext cx="2787145" cy="18550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3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E2FD47-EC03-3C42-8377-48D39946A62C}"/>
              </a:ext>
            </a:extLst>
          </p:cNvPr>
          <p:cNvSpPr/>
          <p:nvPr/>
        </p:nvSpPr>
        <p:spPr>
          <a:xfrm>
            <a:off x="908557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BBF67D-6373-7A4B-B08B-8F6872246883}"/>
              </a:ext>
            </a:extLst>
          </p:cNvPr>
          <p:cNvSpPr/>
          <p:nvPr/>
        </p:nvSpPr>
        <p:spPr>
          <a:xfrm>
            <a:off x="908557" y="600068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FB556-B0CC-1245-A2C3-EF484F42B154}"/>
              </a:ext>
            </a:extLst>
          </p:cNvPr>
          <p:cNvCxnSpPr>
            <a:stCxn id="11" idx="3"/>
            <a:endCxn id="4" idx="1"/>
          </p:cNvCxnSpPr>
          <p:nvPr/>
        </p:nvCxnSpPr>
        <p:spPr>
          <a:xfrm flipV="1">
            <a:off x="3489512" y="1815670"/>
            <a:ext cx="2087846" cy="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2A809-7662-D84A-A5B6-DDB1ED4280EB}"/>
              </a:ext>
            </a:extLst>
          </p:cNvPr>
          <p:cNvCxnSpPr>
            <a:cxnSpLocks/>
            <a:stCxn id="17" idx="3"/>
            <a:endCxn id="5" idx="1"/>
          </p:cNvCxnSpPr>
          <p:nvPr/>
        </p:nvCxnSpPr>
        <p:spPr>
          <a:xfrm flipV="1">
            <a:off x="3489512" y="3739907"/>
            <a:ext cx="2087846" cy="91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93BE-F9C8-CB4B-BA35-CFA24A0ABA9D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 flipV="1">
            <a:off x="3489512" y="5671021"/>
            <a:ext cx="2087846" cy="113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836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F71C9B-003B-2542-9877-D71651406E62}"/>
              </a:ext>
            </a:extLst>
          </p:cNvPr>
          <p:cNvSpPr/>
          <p:nvPr/>
        </p:nvSpPr>
        <p:spPr>
          <a:xfrm>
            <a:off x="702367" y="888141"/>
            <a:ext cx="2787145" cy="56955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One IOC for all PLCs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5577358" y="1449910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5577358" y="3374147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5577358" y="5305261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31AF94-8077-054B-83AB-3EB5160E1786}"/>
              </a:ext>
            </a:extLst>
          </p:cNvPr>
          <p:cNvSpPr/>
          <p:nvPr/>
        </p:nvSpPr>
        <p:spPr>
          <a:xfrm>
            <a:off x="908557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7AB846C-572A-7F41-92AD-BF8B1CF5BFDA}"/>
              </a:ext>
            </a:extLst>
          </p:cNvPr>
          <p:cNvSpPr/>
          <p:nvPr/>
        </p:nvSpPr>
        <p:spPr>
          <a:xfrm>
            <a:off x="908557" y="213398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41A095-63FA-1C4A-B37C-7EFB928C60BE}"/>
              </a:ext>
            </a:extLst>
          </p:cNvPr>
          <p:cNvSpPr/>
          <p:nvPr/>
        </p:nvSpPr>
        <p:spPr>
          <a:xfrm>
            <a:off x="908557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5F2040-1D1E-C144-9E32-320962E24079}"/>
              </a:ext>
            </a:extLst>
          </p:cNvPr>
          <p:cNvSpPr/>
          <p:nvPr/>
        </p:nvSpPr>
        <p:spPr>
          <a:xfrm>
            <a:off x="908557" y="406733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E2FD47-EC03-3C42-8377-48D39946A62C}"/>
              </a:ext>
            </a:extLst>
          </p:cNvPr>
          <p:cNvSpPr/>
          <p:nvPr/>
        </p:nvSpPr>
        <p:spPr>
          <a:xfrm>
            <a:off x="908557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4BBF67D-6373-7A4B-B08B-8F6872246883}"/>
              </a:ext>
            </a:extLst>
          </p:cNvPr>
          <p:cNvSpPr/>
          <p:nvPr/>
        </p:nvSpPr>
        <p:spPr>
          <a:xfrm>
            <a:off x="908557" y="600068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FB556-B0CC-1245-A2C3-EF484F42B154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489512" y="1815670"/>
            <a:ext cx="2087846" cy="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2A809-7662-D84A-A5B6-DDB1ED4280EB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3489512" y="3739907"/>
            <a:ext cx="2087846" cy="91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93BE-F9C8-CB4B-BA35-CFA24A0ABA9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489512" y="5671021"/>
            <a:ext cx="2087846" cy="113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5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40F5-AF3E-0645-9FE5-3C625DB7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Option 3: One IOC for analogs, one for binaries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6DBE15-690A-8E4D-9738-1D93AD0ACFD7}"/>
              </a:ext>
            </a:extLst>
          </p:cNvPr>
          <p:cNvSpPr/>
          <p:nvPr/>
        </p:nvSpPr>
        <p:spPr>
          <a:xfrm>
            <a:off x="4667250" y="1539557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1 Vacuum PLC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979FBB-F334-6D44-82F2-884A2DE59FC4}"/>
              </a:ext>
            </a:extLst>
          </p:cNvPr>
          <p:cNvSpPr/>
          <p:nvPr/>
        </p:nvSpPr>
        <p:spPr>
          <a:xfrm>
            <a:off x="4667250" y="3463794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2 Vacuum PLC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196CE16-5396-FA45-9003-5AF41A4641E2}"/>
              </a:ext>
            </a:extLst>
          </p:cNvPr>
          <p:cNvSpPr/>
          <p:nvPr/>
        </p:nvSpPr>
        <p:spPr>
          <a:xfrm>
            <a:off x="4667250" y="5394908"/>
            <a:ext cx="285750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Sector 3 Vacuum PLC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EB8AB0-C833-944C-92AE-5516E5A681DD}"/>
              </a:ext>
            </a:extLst>
          </p:cNvPr>
          <p:cNvSpPr/>
          <p:nvPr/>
        </p:nvSpPr>
        <p:spPr>
          <a:xfrm>
            <a:off x="702367" y="888141"/>
            <a:ext cx="2787145" cy="56955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1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31AF94-8077-054B-83AB-3EB5160E1786}"/>
              </a:ext>
            </a:extLst>
          </p:cNvPr>
          <p:cNvSpPr/>
          <p:nvPr/>
        </p:nvSpPr>
        <p:spPr>
          <a:xfrm>
            <a:off x="908557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41A095-63FA-1C4A-B37C-7EFB928C60BE}"/>
              </a:ext>
            </a:extLst>
          </p:cNvPr>
          <p:cNvSpPr/>
          <p:nvPr/>
        </p:nvSpPr>
        <p:spPr>
          <a:xfrm>
            <a:off x="908557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E2FD47-EC03-3C42-8377-48D39946A62C}"/>
              </a:ext>
            </a:extLst>
          </p:cNvPr>
          <p:cNvSpPr/>
          <p:nvPr/>
        </p:nvSpPr>
        <p:spPr>
          <a:xfrm>
            <a:off x="908557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vac_analogs.db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3FB556-B0CC-1245-A2C3-EF484F42B15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489512" y="1905317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2A809-7662-D84A-A5B6-DDB1ED4280EB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489512" y="3829554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593BE-F9C8-CB4B-BA35-CFA24A0ABA9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489512" y="5760668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1EFC7FE-B9F4-9240-A0F1-EC6B9DB237FF}"/>
              </a:ext>
            </a:extLst>
          </p:cNvPr>
          <p:cNvSpPr/>
          <p:nvPr/>
        </p:nvSpPr>
        <p:spPr>
          <a:xfrm>
            <a:off x="8702488" y="809851"/>
            <a:ext cx="2787145" cy="56955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Vac IOC 2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PLC=plc1, S=Vac1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PLC=plc2, S=Vac2</a:t>
            </a: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PLC=plc3, S=Vac3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3203A4-5BF9-1B4F-8354-F77ABE937747}"/>
              </a:ext>
            </a:extLst>
          </p:cNvPr>
          <p:cNvSpPr/>
          <p:nvPr/>
        </p:nvSpPr>
        <p:spPr>
          <a:xfrm>
            <a:off x="8953500" y="1660124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6C7A8E4-71EC-2E47-A2BF-8F6C3E7E82D6}"/>
              </a:ext>
            </a:extLst>
          </p:cNvPr>
          <p:cNvSpPr/>
          <p:nvPr/>
        </p:nvSpPr>
        <p:spPr>
          <a:xfrm>
            <a:off x="8953500" y="3593473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33DDC55-2BA2-8049-814C-31CC067C4EAF}"/>
              </a:ext>
            </a:extLst>
          </p:cNvPr>
          <p:cNvSpPr/>
          <p:nvPr/>
        </p:nvSpPr>
        <p:spPr>
          <a:xfrm>
            <a:off x="8953500" y="5526822"/>
            <a:ext cx="2285120" cy="4738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vac_binaries.db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7D4FA3-1A36-0945-847E-A66C7B1E65D8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7524750" y="1905317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14F3F6-B43A-BB45-855F-090A215E860B}"/>
              </a:ext>
            </a:extLst>
          </p:cNvPr>
          <p:cNvCxnSpPr>
            <a:cxnSpLocks/>
          </p:cNvCxnSpPr>
          <p:nvPr/>
        </p:nvCxnSpPr>
        <p:spPr>
          <a:xfrm flipH="1">
            <a:off x="7524750" y="3807459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D7A34BF-3B8A-6345-B88C-BF10781B1E12}"/>
              </a:ext>
            </a:extLst>
          </p:cNvPr>
          <p:cNvCxnSpPr>
            <a:cxnSpLocks/>
          </p:cNvCxnSpPr>
          <p:nvPr/>
        </p:nvCxnSpPr>
        <p:spPr>
          <a:xfrm flipH="1">
            <a:off x="7524750" y="5765467"/>
            <a:ext cx="11777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32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BE65FA-042C-1A4B-ADB8-178B3730B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44990"/>
              </p:ext>
            </p:extLst>
          </p:nvPr>
        </p:nvGraphicFramePr>
        <p:xfrm>
          <a:off x="403412" y="385482"/>
          <a:ext cx="11125199" cy="5513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916">
                  <a:extLst>
                    <a:ext uri="{9D8B030D-6E8A-4147-A177-3AD203B41FA5}">
                      <a16:colId xmlns:a16="http://schemas.microsoft.com/office/drawing/2014/main" val="2198287657"/>
                    </a:ext>
                  </a:extLst>
                </a:gridCol>
                <a:gridCol w="2793761">
                  <a:extLst>
                    <a:ext uri="{9D8B030D-6E8A-4147-A177-3AD203B41FA5}">
                      <a16:colId xmlns:a16="http://schemas.microsoft.com/office/drawing/2014/main" val="2244175689"/>
                    </a:ext>
                  </a:extLst>
                </a:gridCol>
                <a:gridCol w="2793761">
                  <a:extLst>
                    <a:ext uri="{9D8B030D-6E8A-4147-A177-3AD203B41FA5}">
                      <a16:colId xmlns:a16="http://schemas.microsoft.com/office/drawing/2014/main" val="672568739"/>
                    </a:ext>
                  </a:extLst>
                </a:gridCol>
                <a:gridCol w="2793761">
                  <a:extLst>
                    <a:ext uri="{9D8B030D-6E8A-4147-A177-3AD203B41FA5}">
                      <a16:colId xmlns:a16="http://schemas.microsoft.com/office/drawing/2014/main" val="1967929075"/>
                    </a:ext>
                  </a:extLst>
                </a:gridCol>
              </a:tblGrid>
              <a:tr h="7138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Verdict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136054"/>
                  </a:ext>
                </a:extLst>
              </a:tr>
              <a:tr h="1696644">
                <a:tc>
                  <a:txBody>
                    <a:bodyPr/>
                    <a:lstStyle/>
                    <a:p>
                      <a:r>
                        <a:rPr lang="en-US" dirty="0"/>
                        <a:t>One IOC per PLC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reboot IOC for one sector and still operate other sectors’ 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IOCs to maintain.</a:t>
                      </a:r>
                    </a:p>
                    <a:p>
                      <a:r>
                        <a:rPr lang="en-US" dirty="0"/>
                        <a:t>Top-level vacuum display needs to connect to 3 IOCs.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May be necessary if single IOC gets too busy.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490100"/>
                  </a:ext>
                </a:extLst>
              </a:tr>
              <a:tr h="1553994">
                <a:tc>
                  <a:txBody>
                    <a:bodyPr/>
                    <a:lstStyle/>
                    <a:p>
                      <a:r>
                        <a:rPr lang="en-US" dirty="0"/>
                        <a:t>One IOC for all PLCs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Fewer IOCs to maintain.</a:t>
                      </a:r>
                      <a:br>
                        <a:rPr lang="en-US" dirty="0"/>
                      </a:br>
                      <a:r>
                        <a:rPr lang="en-US" dirty="0"/>
                        <a:t>Top-level vacuum display can get all data from one IOC.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Reboot or problem of IOC will interrupt all vacuum access.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Simple and good, especially to get started.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410606"/>
                  </a:ext>
                </a:extLst>
              </a:tr>
              <a:tr h="1548796">
                <a:tc>
                  <a:txBody>
                    <a:bodyPr/>
                    <a:lstStyle/>
                    <a:p>
                      <a:r>
                        <a:rPr lang="en-US" dirty="0"/>
                        <a:t>One IOC for analogs, another for binaries</a:t>
                      </a:r>
                      <a:br>
                        <a:rPr lang="en-US" dirty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Each PLC has multiple IOC connections. Vacuum displays need multiple IOC connections.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Don’t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108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38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D18A-705C-A64A-9EC2-BB8A3D9E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Allen Bradley Network Protocol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3A10F-72E3-B54C-9E99-426A1791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4" y="1199408"/>
            <a:ext cx="7456853" cy="5088575"/>
          </a:xfrm>
        </p:spPr>
        <p:txBody>
          <a:bodyPr/>
          <a:lstStyle/>
          <a:p>
            <a:r>
              <a:rPr lang="en-US" dirty="0"/>
              <a:t>1756-RM005A-EN-E.pdf</a:t>
            </a:r>
          </a:p>
          <a:p>
            <a:pPr lvl="1"/>
            <a:r>
              <a:rPr lang="en-US" dirty="0"/>
              <a:t>Read tag</a:t>
            </a:r>
          </a:p>
          <a:p>
            <a:pPr lvl="1"/>
            <a:r>
              <a:rPr lang="en-US" dirty="0"/>
              <a:t>Write tag</a:t>
            </a:r>
          </a:p>
          <a:p>
            <a:pPr lvl="1"/>
            <a:r>
              <a:rPr lang="en-US" dirty="0"/>
              <a:t>Combine commands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59080-F168-924B-97B3-596B3AA3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253" y="274320"/>
            <a:ext cx="3259004" cy="422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BB95E2-04A5-A449-A9C3-AC14F395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444" y="3046432"/>
            <a:ext cx="3274377" cy="324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8C7643-81B6-0F4C-94EF-83B24A53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8" y="3934499"/>
            <a:ext cx="4316469" cy="223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84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D68C7C0-EAF1-594B-836E-18B40CD5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EPICS “Ether IP” Support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4869A33-503B-F248-AD1B-6C7B03019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1" y="1143000"/>
            <a:ext cx="8945563" cy="517291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Developed ~2000 for SNS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Key to its operation: Vacuum, </a:t>
            </a:r>
            <a:r>
              <a:rPr lang="en-US" altLang="en-US" dirty="0" err="1">
                <a:ea typeface="ＭＳ Ｐゴシック" panose="020B0600070205080204" pitchFamily="34" charset="-128"/>
              </a:rPr>
              <a:t>cryo</a:t>
            </a:r>
            <a:r>
              <a:rPr lang="en-US" altLang="en-US" dirty="0">
                <a:ea typeface="ＭＳ Ｐゴシック" panose="020B0600070205080204" pitchFamily="34" charset="-128"/>
              </a:rPr>
              <a:t>, water, …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Now used by many EPICS sites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Convenient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Compared to serial, ControlNet, …: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No special interface hardware nor wiring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read/write any controller tag on the PLC,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no “publish” required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“Fast enough”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Supports </a:t>
            </a:r>
            <a:r>
              <a:rPr lang="en-US" altLang="en-US" dirty="0" err="1">
                <a:ea typeface="ＭＳ Ｐゴシック" panose="020B0600070205080204" pitchFamily="34" charset="-128"/>
              </a:rPr>
              <a:t>AllenBradley</a:t>
            </a:r>
            <a:r>
              <a:rPr lang="en-US" altLang="en-US" dirty="0">
                <a:ea typeface="ＭＳ Ｐゴシック" panose="020B0600070205080204" pitchFamily="34" charset="-128"/>
              </a:rPr>
              <a:t> ControlLogix, CompactLogix </a:t>
            </a:r>
          </a:p>
          <a:p>
            <a:pPr marL="0" indent="0">
              <a:buNone/>
            </a:pPr>
            <a:r>
              <a:rPr lang="en-US" altLang="en-US" sz="2000" dirty="0">
                <a:ea typeface="ＭＳ Ｐゴシック" panose="020B0600070205080204" pitchFamily="34" charset="-128"/>
                <a:hlinkClick r:id="rId2"/>
              </a:rPr>
              <a:t>https://controlssoftware.sns.ornl.gov/etherip/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B0F0579-8F69-CE41-93A2-02B976735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3" y="542085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828F6-A357-354C-A67A-EE69B664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95" y="4642464"/>
            <a:ext cx="4724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15E10749-A34A-9C44-A8F8-BE3B16090F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11407" y="3162120"/>
            <a:ext cx="2551113" cy="409575"/>
          </a:xfrm>
          <a:prstGeom prst="leftRightArrow">
            <a:avLst>
              <a:gd name="adj1" fmla="val 50000"/>
              <a:gd name="adj2" fmla="val 50118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D56DB9F-D9FF-DF48-95E7-B06D33735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5" y="6056701"/>
            <a:ext cx="1340352" cy="700938"/>
          </a:xfrm>
          <a:prstGeom prst="wedgeRoundRectCallout">
            <a:avLst>
              <a:gd name="adj1" fmla="val -54604"/>
              <a:gd name="adj2" fmla="val -114694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Controller in slot 1</a:t>
            </a:r>
          </a:p>
        </p:txBody>
      </p:sp>
    </p:spTree>
    <p:extLst>
      <p:ext uri="{BB962C8B-B14F-4D97-AF65-F5344CB8AC3E}">
        <p14:creationId xmlns:p14="http://schemas.microsoft.com/office/powerpoint/2010/main" val="425611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B4BBFD5-0997-124C-8977-DFE00BB8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PLC Requirements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014E0009-15A6-5F48-8FDA-4A77BBF0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9" y="1252538"/>
            <a:ext cx="5407025" cy="4940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ENET Module</a:t>
            </a:r>
          </a:p>
          <a:p>
            <a:pPr marL="403225" lvl="1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.. Or new CPU with built-in ENET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Know the IP address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Know the CPU slot number</a:t>
            </a:r>
          </a:p>
          <a:p>
            <a:pPr marL="914400" lvl="2" indent="0">
              <a:buNone/>
            </a:pPr>
            <a:r>
              <a:rPr lang="en-US" altLang="en-US" sz="1000" dirty="0">
                <a:ea typeface="ＭＳ Ｐゴシック" panose="020B0600070205080204" pitchFamily="34" charset="-128"/>
              </a:rPr>
              <a:t>One PLC could have multiple controllers!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Tags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Know tag names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“Controller” level,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not!</a:t>
            </a:r>
            <a:r>
              <a:rPr lang="en-US" altLang="en-US" dirty="0">
                <a:ea typeface="ＭＳ Ｐゴシック" panose="020B0600070205080204" pitchFamily="34" charset="-128"/>
              </a:rPr>
              <a:t> private to program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 need to “produce”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but new versions may require allowing</a:t>
            </a:r>
            <a:br>
              <a:rPr lang="en-US" altLang="en-US" sz="1400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“External Access”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20BDD326-6186-FB4B-97A2-CF83A74E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47" y="3514422"/>
            <a:ext cx="473868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ounded Rectangle 4">
            <a:extLst>
              <a:ext uri="{FF2B5EF4-FFF2-40B4-BE49-F238E27FC236}">
                <a16:creationId xmlns:a16="http://schemas.microsoft.com/office/drawing/2014/main" id="{4D593F46-93C8-E944-8E5D-87B283E23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997" y="3799916"/>
            <a:ext cx="1963737" cy="3222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DA1BEED3-646B-A040-841D-FCEACB28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174750"/>
            <a:ext cx="349726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BDA6F4-96AB-7841-B6F6-6704B4A9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889" y="95250"/>
            <a:ext cx="1849437" cy="649288"/>
          </a:xfrm>
          <a:prstGeom prst="wedgeRoundRectCallout">
            <a:avLst>
              <a:gd name="adj1" fmla="val -10940"/>
              <a:gd name="adj2" fmla="val 130069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ENET Module,</a:t>
            </a:r>
            <a:br>
              <a:rPr lang="en-US" dirty="0">
                <a:latin typeface="Arial" pitchFamily="-100" charset="0"/>
                <a:ea typeface="+mn-ea"/>
              </a:rPr>
            </a:br>
            <a:r>
              <a:rPr lang="en-US" dirty="0">
                <a:latin typeface="Arial" pitchFamily="-100" charset="0"/>
                <a:ea typeface="+mn-ea"/>
              </a:rPr>
              <a:t>IP 10.1.2.47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D35F3E3-8005-E346-A2E0-4CFD4E2D9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13" y="2138364"/>
            <a:ext cx="1314450" cy="687387"/>
          </a:xfrm>
          <a:prstGeom prst="wedgeRoundRectCallout">
            <a:avLst>
              <a:gd name="adj1" fmla="val 62921"/>
              <a:gd name="adj2" fmla="val -71403"/>
              <a:gd name="adj3" fmla="val 16667"/>
            </a:avLst>
          </a:prstGeom>
          <a:gradFill rotWithShape="1">
            <a:gsLst>
              <a:gs pos="0">
                <a:srgbClr val="E9F2F7"/>
              </a:gs>
              <a:gs pos="64999">
                <a:srgbClr val="C6DDE8"/>
              </a:gs>
              <a:gs pos="100000">
                <a:srgbClr val="ACCFDF"/>
              </a:gs>
            </a:gsLst>
            <a:lin ang="5400000" scaled="1"/>
          </a:gradFill>
          <a:ln w="9525">
            <a:solidFill>
              <a:srgbClr val="237085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00" charset="0"/>
                <a:ea typeface="+mn-ea"/>
              </a:rPr>
              <a:t>Controller,</a:t>
            </a:r>
            <a:br>
              <a:rPr lang="en-US" dirty="0">
                <a:latin typeface="Arial" pitchFamily="-100" charset="0"/>
                <a:ea typeface="+mn-ea"/>
              </a:rPr>
            </a:br>
            <a:r>
              <a:rPr lang="en-US" dirty="0">
                <a:latin typeface="Arial" pitchFamily="-100" charset="0"/>
                <a:ea typeface="+mn-ea"/>
              </a:rPr>
              <a:t>Slot 0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7B1266-7F4C-E44F-9741-49FF5B70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521" y="3514421"/>
            <a:ext cx="2305480" cy="2831731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059D42B-3688-4649-8D29-3C1C5956E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031" y="5293436"/>
            <a:ext cx="1963737" cy="3222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96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852F-3393-D445-B2ED-20C07B78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522F6-D4AF-8644-8FB9-A2CACA336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335696"/>
            <a:ext cx="9143206" cy="33748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These examples assume that a PLC with tags as shown in the following slides is accessible on the network.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73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A3AF45-94AE-B641-B7D7-052662A08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8" t="27408" r="10740" b="32804"/>
          <a:stretch/>
        </p:blipFill>
        <p:spPr>
          <a:xfrm>
            <a:off x="332232" y="809851"/>
            <a:ext cx="7980820" cy="30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1AAB5-692A-2C4F-BB27-4E13D5CF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5E4F4-0AA6-694B-939B-86D37C3FC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0" t="8889" r="40302" b="57037"/>
          <a:stretch/>
        </p:blipFill>
        <p:spPr>
          <a:xfrm>
            <a:off x="4289418" y="3493269"/>
            <a:ext cx="7642507" cy="314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3096D136-77E0-DC49-98A4-AA9B64276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9346" y="3459650"/>
            <a:ext cx="1903706" cy="3551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A45BD96E-927E-184B-A646-EA2751E1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199" y="4141889"/>
            <a:ext cx="1748618" cy="29390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8EEFF-FA0A-594F-A1D5-1203D30D6BE5}"/>
              </a:ext>
            </a:extLst>
          </p:cNvPr>
          <p:cNvSpPr txBox="1"/>
          <p:nvPr/>
        </p:nvSpPr>
        <p:spPr>
          <a:xfrm>
            <a:off x="9302658" y="2256183"/>
            <a:ext cx="255711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ENET IP: 160.91.233.45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Controller in slot 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2FE98C-A9AA-3D47-AF2F-CB9721418C31}"/>
              </a:ext>
            </a:extLst>
          </p:cNvPr>
          <p:cNvCxnSpPr/>
          <p:nvPr/>
        </p:nvCxnSpPr>
        <p:spPr>
          <a:xfrm flipV="1">
            <a:off x="9109817" y="2902226"/>
            <a:ext cx="719983" cy="1239663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7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79F8F-5FD9-004F-B3B7-2BAFD1BD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Protocol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4013-4A37-B747-8056-12FAE7BF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278070"/>
            <a:ext cx="11419468" cy="469652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-h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ether_ip_test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&lt;flags&gt; [tag]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Options: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-v verbosity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(as 123.456.789.001 or DNS name)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-p port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-s PLC slot in ControlLogix crate (default: 0)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-t timeout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ms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-a array size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-w &lt;double value to write&gt;</a:t>
            </a:r>
          </a:p>
        </p:txBody>
      </p:sp>
    </p:spTree>
    <p:extLst>
      <p:ext uri="{BB962C8B-B14F-4D97-AF65-F5344CB8AC3E}">
        <p14:creationId xmlns:p14="http://schemas.microsoft.com/office/powerpoint/2010/main" val="91623935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2602</Words>
  <Application>Microsoft Macintosh PowerPoint</Application>
  <PresentationFormat>Widescreen</PresentationFormat>
  <Paragraphs>297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Century Gothic</vt:lpstr>
      <vt:lpstr>Courier New</vt:lpstr>
      <vt:lpstr>Symbol</vt:lpstr>
      <vt:lpstr>Wingdings</vt:lpstr>
      <vt:lpstr>ORNL</vt:lpstr>
      <vt:lpstr>Allen-Bradley PLCs and EPICS</vt:lpstr>
      <vt:lpstr>Allen Bradley Control Logix Series</vt:lpstr>
      <vt:lpstr>Network Protocol</vt:lpstr>
      <vt:lpstr>Allen Bradley Network Protocol</vt:lpstr>
      <vt:lpstr>EPICS “Ether IP” Support</vt:lpstr>
      <vt:lpstr>PLC Requirements</vt:lpstr>
      <vt:lpstr>Demo Setup</vt:lpstr>
      <vt:lpstr>Example PLC</vt:lpstr>
      <vt:lpstr>Basic Protocol Test</vt:lpstr>
      <vt:lpstr>Protocol Tests</vt:lpstr>
      <vt:lpstr>EPICS Records</vt:lpstr>
      <vt:lpstr>Starting the IOC: Development</vt:lpstr>
      <vt:lpstr>EPICS Records</vt:lpstr>
      <vt:lpstr>Tools on IOC</vt:lpstr>
      <vt:lpstr>Display (CS-Studio)</vt:lpstr>
      <vt:lpstr>Driver Combines Tags used by Records</vt:lpstr>
      <vt:lpstr>Scan Flag “  S &lt;seconds&gt;”</vt:lpstr>
      <vt:lpstr>PLC Data Type        Record Type</vt:lpstr>
      <vt:lpstr>Bitfiddly Stuff</vt:lpstr>
      <vt:lpstr>Reading, Writing, Scanning</vt:lpstr>
      <vt:lpstr>Transfer Time Histogram</vt:lpstr>
      <vt:lpstr>Arrays, Aliases</vt:lpstr>
      <vt:lpstr>Write vs. Read Arrays</vt:lpstr>
      <vt:lpstr>The Elusive Buffer Limit</vt:lpstr>
      <vt:lpstr>Elementary “  E” Flag</vt:lpstr>
      <vt:lpstr>Summary</vt:lpstr>
      <vt:lpstr>PowerPoint Presentation</vt:lpstr>
      <vt:lpstr>Starting the IOC: Production Setup</vt:lpstr>
      <vt:lpstr>Assume you have…</vt:lpstr>
      <vt:lpstr>Option 1: One IOC per PLC</vt:lpstr>
      <vt:lpstr>Option 2: One IOC for all PLCs</vt:lpstr>
      <vt:lpstr>Option 3: One IOC for analogs, one for binaries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2021-11-01T16:44:29Z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